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5502A30-CD01-4CC5-BB99-E13894A38BB0}">
          <p14:sldIdLst>
            <p14:sldId id="256"/>
            <p14:sldId id="257"/>
            <p14:sldId id="258"/>
            <p14:sldId id="259"/>
          </p14:sldIdLst>
        </p14:section>
        <p14:section name="Untitled Section" id="{C497A519-E6BA-45D0-B918-4BC7ABEC4DA5}">
          <p14:sldIdLst>
            <p14:sldId id="260"/>
            <p14:sldId id="262"/>
            <p14:sldId id="261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513990-9B0E-42C8-BE9D-64FC373BB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E09093-FA4D-47C2-A939-B5EB8B9DD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B5C95C-3CC2-44E5-AF85-B7F52395C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C36FC-623C-4198-AB04-6837F8C4C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496E77-BC02-49AD-8989-208852C4B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791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C933-9BBF-4921-A33E-8A380E6DA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C9EC1-7E85-4DDE-8C5E-46879BDC5D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B59FB-ACCE-426A-9D89-6BA6AC650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3AFCE1-47A4-4AB7-8B1E-991B47639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5646F-A4CC-4935-B1A3-3EAF95D5D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17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5EF5F5-CD9B-427F-96FB-76B90CC048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D0C676-EA28-4ECE-B280-CC76408C98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9BEE4-09A9-4FDA-ACB8-F49A6FFEC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F2DAD8-E22F-497E-8EAE-152BBAFDF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18BA15-68C8-4F4B-9773-E4089EE9D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1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2529-8A2C-4BC9-A415-0CC881E37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44D30-A1E0-45B7-8A2D-D1B9D826BF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A763-68DC-4A8B-8711-3022B39B3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00169-B4F7-4FAE-BDBB-11DF0B34A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4A2B6E-75CD-4BD5-A17A-AA2CE5EE4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77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A3959-7ECF-46F7-860C-236C6E3CD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5EE7F-3882-4B70-A1EC-44285A21FE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73985-5584-4185-AFBD-A010064B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A3E973-F393-4A84-9F3A-23BE2AF9C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5EA1D-65B1-4ADE-8994-261A6EC52E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243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D340E-8AE1-40BB-948B-D4CAB6BE7A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ACFE5-5AFD-4307-9E1E-6FB252C8A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01F356-3A40-46C8-AB89-7143CAE65F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16BC8-3563-4ACE-9070-244C03EB6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FFAD24-DE35-41B6-B3DC-0C881FEC4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70360D-7A51-490E-AADD-B0ACCF176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3366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9E2A7-6C8C-4349-A99A-B151621165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8C1C30-AA6B-4F45-AFA0-8FA4A3549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56F9BC-D4EF-4ED7-89D8-C6EABBA1BD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D076CD-50A6-40D0-B4D6-9BE7F30E92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358E59-DE27-4BF8-9132-E519C7E216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700F66-12C0-42D4-86D2-760735ED7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CBD855-B8F0-4AC1-AE34-110ACDD08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859C96-D56D-4C9B-A9CF-7D6593435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032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55DB8-6090-46D8-8DF8-0F9ED91B47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8189458-04C5-44D7-9FA8-4959C2A2F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14969C-60F2-4B48-9A30-E1DE2F535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614E11-51E8-43BA-A56F-713458FB8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092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F214DF-A03E-408D-8BCA-8E30C6627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15FDA6-8ECD-4025-A525-00A873803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0D48-6BFA-476B-B3FD-BE9A43FA8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77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A66E3-B831-408C-98CD-01C5F054E1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10A04-4894-4281-9B97-17840B094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D8F630-7152-4831-95B1-B85FC5ED4C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8EA7B6-4164-4FDC-B7B5-1F44229FCF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E82681-5663-49A1-AC7B-3D38E8417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059B29-39CB-4A56-AEDB-318A7EAAE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31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FB951-BACA-4B0E-8B72-D9C34CD779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B56560-12D6-412D-BD63-0505F05EE47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CD8ED6-D25F-4952-9D31-5CE2628E52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6FBA65-6C61-4FEE-8F22-471BD6584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607CE5-C0DB-446C-8880-8F721CBB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660713-9E24-4782-B407-5D1D332A4A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140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B42D4A-A4A0-46AB-8CE8-BD48942D2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323F19-9EB8-4C1F-8FBC-C386859BE6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60AB1C-6552-41CF-BA28-690CC04B6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C8148-7479-4CB3-B2FC-B73CA73CAAA2}" type="datetimeFigureOut">
              <a:rPr lang="en-US" smtClean="0"/>
              <a:t>12/5/2018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6A7E2F-37BD-40FC-AA27-CF37EFC951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02A0D3-4AC4-4FDE-B81D-017AAED5D7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B32CFC-D867-4A28-8D94-4D00C855F7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25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6373-BD41-4100-8E97-0EB5A0B32F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15DEE9-98DF-4482-A13C-10A8015F6A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Presented By: Prajapati Maitri</a:t>
            </a:r>
          </a:p>
          <a:p>
            <a:r>
              <a:rPr lang="en-US" dirty="0" err="1"/>
              <a:t>Prajapati_M</a:t>
            </a:r>
            <a:r>
              <a:rPr lang="en-US" dirty="0"/>
              <a:t> &amp; K-State Honor Code: "On my honor, as a student, I have neither given nor received unauthorized aid on this academic work."</a:t>
            </a:r>
          </a:p>
        </p:txBody>
      </p:sp>
    </p:spTree>
    <p:extLst>
      <p:ext uri="{BB962C8B-B14F-4D97-AF65-F5344CB8AC3E}">
        <p14:creationId xmlns:p14="http://schemas.microsoft.com/office/powerpoint/2010/main" val="3451496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EE2DF-286B-4867-83CA-C4982A7A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Prediction Based on </a:t>
            </a:r>
            <a:r>
              <a:rPr lang="en-US" dirty="0" err="1"/>
              <a:t>RandomForestRegressor</a:t>
            </a:r>
            <a:r>
              <a:rPr lang="en-US" dirty="0"/>
              <a:t> for 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759ACE-C621-414E-9653-F3B254364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'</a:t>
            </a:r>
            <a:r>
              <a:rPr lang="en-US" dirty="0" err="1"/>
              <a:t>aspect_ratio</a:t>
            </a:r>
            <a:r>
              <a:rPr lang="en-US" dirty="0"/>
              <a:t>'</a:t>
            </a:r>
          </a:p>
          <a:p>
            <a:r>
              <a:rPr lang="en-US" dirty="0"/>
              <a:t>'</a:t>
            </a:r>
            <a:r>
              <a:rPr lang="en-US" dirty="0" err="1"/>
              <a:t>facenumber_in_poster</a:t>
            </a:r>
            <a:r>
              <a:rPr lang="en-US" dirty="0"/>
              <a:t>'</a:t>
            </a:r>
          </a:p>
          <a:p>
            <a:r>
              <a:rPr lang="en-US" dirty="0"/>
              <a:t>'</a:t>
            </a:r>
            <a:r>
              <a:rPr lang="en-US" dirty="0" err="1"/>
              <a:t>cast_total_facebook_likes</a:t>
            </a:r>
            <a:r>
              <a:rPr lang="en-US" dirty="0"/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8114182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B1026-CCFB-4EE1-BCA1-6C495BC13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221A6D-2CEA-4324-8A44-FD64C738F0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Decision tree </a:t>
            </a:r>
          </a:p>
          <a:p>
            <a:r>
              <a:rPr lang="en-US" dirty="0"/>
              <a:t>Here WE created data in 4 different category and distributed by bad, okay, good, Excellent </a:t>
            </a:r>
          </a:p>
          <a:p>
            <a:pPr lvl="1"/>
            <a:r>
              <a:rPr lang="en-US" dirty="0"/>
              <a:t>split validation</a:t>
            </a:r>
          </a:p>
          <a:p>
            <a:pPr lvl="1"/>
            <a:r>
              <a:rPr lang="en-US" dirty="0"/>
              <a:t>Train a decision tree model</a:t>
            </a:r>
          </a:p>
          <a:p>
            <a:pPr lvl="1"/>
            <a:r>
              <a:rPr lang="en-US" dirty="0"/>
              <a:t>Model evaluation</a:t>
            </a:r>
          </a:p>
          <a:p>
            <a:pPr marL="457200" lvl="1" indent="0">
              <a:buNone/>
            </a:pPr>
            <a:r>
              <a:rPr lang="en-US" dirty="0"/>
              <a:t>Using different matrix for (shows in picture on next slide)</a:t>
            </a:r>
          </a:p>
          <a:p>
            <a:pPr lvl="2"/>
            <a:r>
              <a:rPr lang="en-US" dirty="0" err="1"/>
              <a:t>accuracy_score</a:t>
            </a:r>
            <a:endParaRPr lang="en-US" dirty="0"/>
          </a:p>
          <a:p>
            <a:pPr lvl="2"/>
            <a:r>
              <a:rPr lang="en-US" dirty="0" err="1"/>
              <a:t>confusion_matrix</a:t>
            </a:r>
            <a:endParaRPr lang="en-US" dirty="0"/>
          </a:p>
          <a:p>
            <a:pPr lvl="2"/>
            <a:r>
              <a:rPr lang="en-US" dirty="0" err="1"/>
              <a:t>classification_report</a:t>
            </a:r>
            <a:endParaRPr lang="en-US" dirty="0"/>
          </a:p>
          <a:p>
            <a:pPr lvl="2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208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21F2FA0-712F-4E54-A38A-C315AC768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 from decision tree model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A0BEFEA-B350-4B4F-9CE7-77BB0F3702C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924" y="2007393"/>
            <a:ext cx="5732023" cy="4562371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9E764AE-FCE4-4564-9421-11BC1B4376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1774" y="2201068"/>
            <a:ext cx="5126521" cy="4231059"/>
          </a:xfrm>
        </p:spPr>
      </p:pic>
    </p:spTree>
    <p:extLst>
      <p:ext uri="{BB962C8B-B14F-4D97-AF65-F5344CB8AC3E}">
        <p14:creationId xmlns:p14="http://schemas.microsoft.com/office/powerpoint/2010/main" val="3803260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B9F8A-13D6-4B96-A1E4-10CD6894F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with </a:t>
            </a:r>
            <a:r>
              <a:rPr lang="en-US" dirty="0" err="1"/>
              <a:t>valdation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E4AF5-D547-4D07-B2C4-7186A6CB28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err="1"/>
              <a:t>KNeighborsClassifier</a:t>
            </a:r>
            <a:endParaRPr lang="en-US" dirty="0"/>
          </a:p>
          <a:p>
            <a:pPr lvl="1"/>
            <a:r>
              <a:rPr lang="en-US" dirty="0"/>
              <a:t>10 fold cross validation</a:t>
            </a:r>
          </a:p>
          <a:p>
            <a:pPr lvl="1"/>
            <a:r>
              <a:rPr lang="en-US" dirty="0"/>
              <a:t>Search for the optimal k value (</a:t>
            </a:r>
            <a:r>
              <a:rPr lang="en-US" dirty="0" err="1"/>
              <a:t>GridSearch</a:t>
            </a:r>
            <a:r>
              <a:rPr lang="en-US" dirty="0"/>
              <a:t>)</a:t>
            </a:r>
          </a:p>
          <a:p>
            <a:r>
              <a:rPr lang="en-US" dirty="0"/>
              <a:t>validating classification model</a:t>
            </a:r>
          </a:p>
          <a:p>
            <a:pPr lvl="1"/>
            <a:r>
              <a:rPr lang="en-US" dirty="0" err="1"/>
              <a:t>cross_val_score</a:t>
            </a:r>
            <a:endParaRPr lang="en-US" dirty="0"/>
          </a:p>
          <a:p>
            <a:pPr lvl="1"/>
            <a:r>
              <a:rPr lang="en-US" dirty="0" err="1"/>
              <a:t>GridSearchCV</a:t>
            </a:r>
            <a:endParaRPr lang="en-US" dirty="0"/>
          </a:p>
          <a:p>
            <a:pPr marL="457200" lvl="1" indent="0">
              <a:buNone/>
            </a:pPr>
            <a:r>
              <a:rPr lang="en-US" dirty="0"/>
              <a:t>Best score, parameter and best estimator is neighbor 7 which is based on </a:t>
            </a:r>
            <a:r>
              <a:rPr lang="en-US" dirty="0" err="1"/>
              <a:t>num_voted_user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A728FBA-01D0-474B-974B-FD62366B90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92810"/>
            <a:ext cx="5181600" cy="3416968"/>
          </a:xfrm>
        </p:spPr>
      </p:pic>
    </p:spTree>
    <p:extLst>
      <p:ext uri="{BB962C8B-B14F-4D97-AF65-F5344CB8AC3E}">
        <p14:creationId xmlns:p14="http://schemas.microsoft.com/office/powerpoint/2010/main" val="19007756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14ED7A-C336-40B2-9582-7A39D89FA7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904461"/>
            <a:ext cx="10412896" cy="4810539"/>
          </a:xfrm>
        </p:spPr>
        <p:txBody>
          <a:bodyPr/>
          <a:lstStyle/>
          <a:p>
            <a:r>
              <a:rPr lang="en-US" dirty="0"/>
              <a:t>Model evaluation without validation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C436B3-1E90-437D-ADAA-755CD77E53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3650" y="1660939"/>
            <a:ext cx="4584700" cy="429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0970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EF27E-4807-4351-9D8F-4770472B2A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6BDC51-FD61-4D23-8BEB-D6E5EFE27E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515599" cy="4356514"/>
          </a:xfrm>
        </p:spPr>
        <p:txBody>
          <a:bodyPr/>
          <a:lstStyle/>
          <a:p>
            <a:r>
              <a:rPr lang="en-US" dirty="0"/>
              <a:t>Model Evaluation with ROC</a:t>
            </a:r>
          </a:p>
          <a:p>
            <a:pPr lvl="1"/>
            <a:r>
              <a:rPr lang="en-US" dirty="0"/>
              <a:t>This method does not support since it requires binary formatted data.</a:t>
            </a:r>
          </a:p>
          <a:p>
            <a:pPr lvl="1"/>
            <a:r>
              <a:rPr lang="en-US" dirty="0"/>
              <a:t>In other words it does not support multiclass data and requires only few</a:t>
            </a:r>
          </a:p>
          <a:p>
            <a:pPr marL="457200" lvl="1" indent="0">
              <a:buNone/>
            </a:pPr>
            <a:r>
              <a:rPr lang="en-US" dirty="0"/>
              <a:t>Category, which I could not supply in this dataset.</a:t>
            </a:r>
          </a:p>
          <a:p>
            <a:r>
              <a:rPr lang="en-US" dirty="0"/>
              <a:t>Handling Categorial Columns (or Variables) - One Hot Coding</a:t>
            </a:r>
          </a:p>
          <a:p>
            <a:pPr lvl="1"/>
            <a:r>
              <a:rPr lang="en-US" dirty="0"/>
              <a:t>One of the easiest method</a:t>
            </a:r>
          </a:p>
          <a:p>
            <a:pPr lvl="1"/>
            <a:r>
              <a:rPr lang="en-US" dirty="0" err="1"/>
              <a:t>LogisticRegression</a:t>
            </a:r>
            <a:r>
              <a:rPr lang="en-US" dirty="0"/>
              <a:t> model gives accurate data and we can validate which variable is going to affect more likely and which will not.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537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BAD26-C91E-423B-A580-C24FEA585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5064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Model Building &amp; Validation with "Feature Selection"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72AD38-C944-41BF-9B16-0D6F38AD53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4"/>
            <a:ext cx="10343322" cy="4555297"/>
          </a:xfrm>
        </p:spPr>
        <p:txBody>
          <a:bodyPr>
            <a:normAutofit/>
          </a:bodyPr>
          <a:lstStyle/>
          <a:p>
            <a:r>
              <a:rPr lang="en-US" dirty="0" err="1"/>
              <a:t>SelectKBest</a:t>
            </a:r>
            <a:endParaRPr lang="en-US" dirty="0"/>
          </a:p>
          <a:p>
            <a:pPr lvl="1"/>
            <a:r>
              <a:rPr lang="en-US" dirty="0"/>
              <a:t>We can save data with 4 different category assigned earlier.</a:t>
            </a:r>
          </a:p>
          <a:p>
            <a:pPr lvl="1"/>
            <a:r>
              <a:rPr lang="en-US" dirty="0"/>
              <a:t>develop logistic regression model with </a:t>
            </a:r>
            <a:r>
              <a:rPr lang="en-US" dirty="0" err="1"/>
              <a:t>X_new</a:t>
            </a:r>
            <a:r>
              <a:rPr lang="en-US" dirty="0"/>
              <a:t> (only three predictors or independent variables)</a:t>
            </a:r>
          </a:p>
          <a:p>
            <a:r>
              <a:rPr lang="en-US" dirty="0"/>
              <a:t>Extra tree classifier: Tree-based feature selection</a:t>
            </a:r>
          </a:p>
          <a:p>
            <a:pPr lvl="1"/>
            <a:r>
              <a:rPr lang="en-US" dirty="0"/>
              <a:t>Features sorted by their rank:</a:t>
            </a:r>
          </a:p>
          <a:p>
            <a:pPr lvl="2"/>
            <a:r>
              <a:rPr lang="en-US" dirty="0"/>
              <a:t>actor_1_facebook_likes</a:t>
            </a:r>
          </a:p>
          <a:p>
            <a:pPr lvl="2"/>
            <a:r>
              <a:rPr lang="en-US" dirty="0" err="1"/>
              <a:t>facenumber_in_poster</a:t>
            </a:r>
            <a:endParaRPr lang="en-US" dirty="0"/>
          </a:p>
          <a:p>
            <a:pPr lvl="2"/>
            <a:r>
              <a:rPr lang="en-US" dirty="0" err="1"/>
              <a:t>aspect_ratio</a:t>
            </a:r>
            <a:endParaRPr lang="en-US" dirty="0"/>
          </a:p>
          <a:p>
            <a:pPr lvl="2"/>
            <a:r>
              <a:rPr lang="en-US" dirty="0"/>
              <a:t>actor_2_facebook_likes</a:t>
            </a:r>
          </a:p>
          <a:p>
            <a:pPr lvl="2"/>
            <a:r>
              <a:rPr lang="en-US" dirty="0"/>
              <a:t>actor_3_facebook_likes</a:t>
            </a:r>
          </a:p>
          <a:p>
            <a:pPr lvl="2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03079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0CD6B-D157-40D5-BAC4-647EA3566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on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E7E9CA-4B77-4D35-A608-AF0F825ACA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174357" cy="4257123"/>
          </a:xfrm>
        </p:spPr>
        <p:txBody>
          <a:bodyPr/>
          <a:lstStyle/>
          <a:p>
            <a:r>
              <a:rPr lang="en-US" dirty="0"/>
              <a:t>All three classification algorithms (decision tree, logistic regression, </a:t>
            </a:r>
            <a:r>
              <a:rPr lang="en-US" dirty="0" err="1"/>
              <a:t>knn</a:t>
            </a:r>
            <a:r>
              <a:rPr lang="en-US" dirty="0"/>
              <a:t>) work well for this dataset</a:t>
            </a:r>
          </a:p>
          <a:p>
            <a:r>
              <a:rPr lang="en-US" dirty="0"/>
              <a:t>It shows us which feature are going to work well in success of movie or getting higher IMDB Ranking</a:t>
            </a:r>
          </a:p>
          <a:p>
            <a:r>
              <a:rPr lang="en-US" dirty="0"/>
              <a:t>Some of them are Actors, number of poster on </a:t>
            </a:r>
            <a:r>
              <a:rPr lang="en-US" dirty="0" err="1"/>
              <a:t>facebook</a:t>
            </a:r>
            <a:r>
              <a:rPr lang="en-US" dirty="0"/>
              <a:t>, number of likes on </a:t>
            </a:r>
            <a:r>
              <a:rPr lang="en-US" dirty="0" err="1"/>
              <a:t>facebook</a:t>
            </a:r>
            <a:r>
              <a:rPr lang="en-US" dirty="0"/>
              <a:t> </a:t>
            </a:r>
          </a:p>
          <a:p>
            <a:r>
              <a:rPr lang="en-US" dirty="0"/>
              <a:t>Some of variable are not going to help much such as budget, director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60572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70A46-91A1-4608-9F05-3FF9AA08C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 on cluster Analysis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8A87A4-CF6E-4F8A-B98A-647901B90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4"/>
            <a:ext cx="10790583" cy="4485723"/>
          </a:xfrm>
        </p:spPr>
        <p:txBody>
          <a:bodyPr>
            <a:normAutofit/>
          </a:bodyPr>
          <a:lstStyle/>
          <a:p>
            <a:r>
              <a:rPr lang="en-US" dirty="0"/>
              <a:t>Using normalization, Hierarchical Clustering Dendrogram and sample of 4 cluster helps to predict better score and variable that are going to work such as cast liked on </a:t>
            </a:r>
            <a:r>
              <a:rPr lang="en-US" dirty="0" err="1"/>
              <a:t>facebook</a:t>
            </a:r>
            <a:r>
              <a:rPr lang="en-US" dirty="0"/>
              <a:t> or number of reviews.</a:t>
            </a:r>
          </a:p>
          <a:p>
            <a:r>
              <a:rPr lang="en-US" dirty="0"/>
              <a:t> Algorithms shows positive relationship and cluster around variable that are going to work better.</a:t>
            </a:r>
          </a:p>
          <a:p>
            <a:r>
              <a:rPr lang="en-US" dirty="0"/>
              <a:t>They also shows some of the variable like, budget, director, language are not going to affect as much.</a:t>
            </a:r>
          </a:p>
        </p:txBody>
      </p:sp>
    </p:spTree>
    <p:extLst>
      <p:ext uri="{BB962C8B-B14F-4D97-AF65-F5344CB8AC3E}">
        <p14:creationId xmlns:p14="http://schemas.microsoft.com/office/powerpoint/2010/main" val="2601166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5E950-B912-4E9A-9442-9AD869D8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Recommendation: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E22E50-3B60-4B80-BB86-15379C4859F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272210"/>
            <a:ext cx="10515599" cy="505901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All different models and algorithms help to find different solution and most of them works accurately.</a:t>
            </a:r>
          </a:p>
          <a:p>
            <a:r>
              <a:rPr lang="en-US" dirty="0"/>
              <a:t>It shows positive relationship with different variable and </a:t>
            </a:r>
            <a:r>
              <a:rPr lang="en-US" dirty="0" err="1"/>
              <a:t>imdb</a:t>
            </a:r>
            <a:r>
              <a:rPr lang="en-US" dirty="0"/>
              <a:t> score. higher the score of variable, higher the </a:t>
            </a:r>
            <a:r>
              <a:rPr lang="en-US" dirty="0" err="1"/>
              <a:t>imdb</a:t>
            </a:r>
            <a:r>
              <a:rPr lang="en-US" dirty="0"/>
              <a:t> rank. </a:t>
            </a:r>
          </a:p>
          <a:p>
            <a:r>
              <a:rPr lang="en-US" dirty="0"/>
              <a:t>Which also means that more positive relationship, more chance of success in future based on those variable.</a:t>
            </a:r>
          </a:p>
          <a:p>
            <a:r>
              <a:rPr lang="en-US" dirty="0"/>
              <a:t>cast that are more liked on </a:t>
            </a:r>
            <a:r>
              <a:rPr lang="en-US" dirty="0" err="1"/>
              <a:t>facebook</a:t>
            </a:r>
            <a:r>
              <a:rPr lang="en-US" dirty="0"/>
              <a:t>, movie that are more liked on </a:t>
            </a:r>
            <a:r>
              <a:rPr lang="en-US" dirty="0" err="1"/>
              <a:t>facebook</a:t>
            </a:r>
            <a:r>
              <a:rPr lang="en-US" dirty="0"/>
              <a:t>, higher reviews helps a lot in success of movie as well as predicting future data or success. Those are the variable that needs to focus more.</a:t>
            </a:r>
          </a:p>
          <a:p>
            <a:r>
              <a:rPr lang="en-US" dirty="0"/>
              <a:t>Some of findings also suggest that poster on </a:t>
            </a:r>
            <a:r>
              <a:rPr lang="en-US" dirty="0" err="1"/>
              <a:t>facebook</a:t>
            </a:r>
            <a:r>
              <a:rPr lang="en-US" dirty="0"/>
              <a:t> tend to work as well so I would recommend to advertise more on above variable on </a:t>
            </a:r>
            <a:r>
              <a:rPr lang="en-US" dirty="0" err="1"/>
              <a:t>facebook</a:t>
            </a:r>
            <a:r>
              <a:rPr lang="en-US" dirty="0"/>
              <a:t> and encouraging people to rate more on </a:t>
            </a:r>
            <a:r>
              <a:rPr lang="en-US" dirty="0" err="1"/>
              <a:t>facebook</a:t>
            </a:r>
            <a:r>
              <a:rPr lang="en-US" dirty="0"/>
              <a:t> can help significantly.</a:t>
            </a:r>
          </a:p>
          <a:p>
            <a:r>
              <a:rPr lang="en-US" dirty="0"/>
              <a:t>Duration, language, director, budget are not going to make significant difference, there for it will be better if we do not focus on those variable. </a:t>
            </a:r>
          </a:p>
          <a:p>
            <a:endParaRPr lang="en-US" dirty="0"/>
          </a:p>
        </p:txBody>
      </p:sp>
      <p:pic>
        <p:nvPicPr>
          <p:cNvPr id="5" name="Final_rec">
            <a:hlinkClick r:id="" action="ppaction://media"/>
            <a:extLst>
              <a:ext uri="{FF2B5EF4-FFF2-40B4-BE49-F238E27FC236}">
                <a16:creationId xmlns:a16="http://schemas.microsoft.com/office/drawing/2014/main" id="{D65F0745-07A3-429B-BE1F-AF0215432B9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58113" y="615468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59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12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D664E-48CA-4EE4-8A85-078297193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Project: Analysis on Movie Success Based on IMDB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8229EB-4CB7-4AAF-9E30-0B66E0787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Key Task:</a:t>
            </a:r>
          </a:p>
          <a:p>
            <a:r>
              <a:rPr lang="en-US" dirty="0"/>
              <a:t>Cleaning data and create model</a:t>
            </a:r>
          </a:p>
          <a:p>
            <a:r>
              <a:rPr lang="en-US" dirty="0"/>
              <a:t>Identify key player in success of movie based on available data</a:t>
            </a:r>
          </a:p>
          <a:p>
            <a:r>
              <a:rPr lang="en-US" dirty="0"/>
              <a:t>Building different model and algorithm</a:t>
            </a:r>
          </a:p>
          <a:p>
            <a:r>
              <a:rPr lang="en-US" dirty="0"/>
              <a:t>Modeling , Evaluate and deploy different Models</a:t>
            </a:r>
          </a:p>
          <a:p>
            <a:pPr marL="0" indent="0">
              <a:buNone/>
            </a:pPr>
            <a:r>
              <a:rPr lang="en-US" dirty="0"/>
              <a:t>	Regression</a:t>
            </a:r>
          </a:p>
          <a:p>
            <a:pPr marL="0" indent="0">
              <a:buNone/>
            </a:pPr>
            <a:r>
              <a:rPr lang="en-US" dirty="0"/>
              <a:t>	Classification</a:t>
            </a:r>
          </a:p>
          <a:p>
            <a:pPr marL="0" indent="0">
              <a:buNone/>
            </a:pPr>
            <a:r>
              <a:rPr lang="en-US" dirty="0"/>
              <a:t>	cluster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  <a:p>
            <a:endParaRPr lang="en-US" dirty="0"/>
          </a:p>
        </p:txBody>
      </p:sp>
      <p:pic>
        <p:nvPicPr>
          <p:cNvPr id="4" name="slide 2 intro">
            <a:hlinkClick r:id="" action="ppaction://media"/>
            <a:extLst>
              <a:ext uri="{FF2B5EF4-FFF2-40B4-BE49-F238E27FC236}">
                <a16:creationId xmlns:a16="http://schemas.microsoft.com/office/drawing/2014/main" id="{537BA65C-9566-4626-9CB3-F056097E2A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81444" y="1148557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685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1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457F51-7932-477E-A448-4B76EECDB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80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991546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A8D326-B755-4AD5-877B-22CDE1B9B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Outcome: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703E98-DE7B-486F-A53B-A7941F102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Story Telling and Analysis of factor that play significant role in movie success based on different analysis and evaluation</a:t>
            </a:r>
          </a:p>
          <a:p>
            <a:r>
              <a:rPr lang="en-US" dirty="0"/>
              <a:t>Which model is better compare to other</a:t>
            </a:r>
          </a:p>
          <a:p>
            <a:r>
              <a:rPr lang="en-US" dirty="0"/>
              <a:t>Which data are not relevant to outcome</a:t>
            </a:r>
          </a:p>
          <a:p>
            <a:r>
              <a:rPr lang="en-US" dirty="0"/>
              <a:t>Recommendation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3_outcome">
            <a:hlinkClick r:id="" action="ppaction://media"/>
            <a:extLst>
              <a:ext uri="{FF2B5EF4-FFF2-40B4-BE49-F238E27FC236}">
                <a16:creationId xmlns:a16="http://schemas.microsoft.com/office/drawing/2014/main" id="{E3E70329-7245-4D28-8A90-D1D2EE8FD4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08826" y="8247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8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CA8A4-4D08-4722-B719-BC366166E2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Development:</a:t>
            </a:r>
          </a:p>
          <a:p>
            <a:pPr lvl="4"/>
            <a:r>
              <a:rPr lang="en-US" sz="3200" dirty="0"/>
              <a:t>Linear Regression</a:t>
            </a:r>
          </a:p>
          <a:p>
            <a:pPr marL="1828800" lvl="4" indent="0">
              <a:buNone/>
            </a:pPr>
            <a:endParaRPr lang="en-US" sz="3200" dirty="0"/>
          </a:p>
          <a:p>
            <a:r>
              <a:rPr lang="en-US" dirty="0"/>
              <a:t>Main Variable:  </a:t>
            </a:r>
            <a:r>
              <a:rPr lang="en-US" dirty="0" err="1"/>
              <a:t>imdb_score</a:t>
            </a:r>
            <a:r>
              <a:rPr lang="en-US" dirty="0"/>
              <a:t> (on Y  Axis)</a:t>
            </a:r>
          </a:p>
          <a:p>
            <a:r>
              <a:rPr lang="en-US" dirty="0"/>
              <a:t>Comparing variable : </a:t>
            </a:r>
            <a:r>
              <a:rPr lang="en-US" dirty="0" err="1"/>
              <a:t>movies_facebook_likes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       </a:t>
            </a:r>
            <a:r>
              <a:rPr lang="en-US" dirty="0" err="1"/>
              <a:t>num_voted_users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      </a:t>
            </a:r>
            <a:r>
              <a:rPr lang="en-US" dirty="0" err="1"/>
              <a:t>cast_total_facebook_likes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		      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061AC160-6A64-431D-BFB8-8BD403CB6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Analysis </a:t>
            </a:r>
          </a:p>
        </p:txBody>
      </p:sp>
      <p:pic>
        <p:nvPicPr>
          <p:cNvPr id="13" name="4_reg_analysis">
            <a:hlinkClick r:id="" action="ppaction://media"/>
            <a:extLst>
              <a:ext uri="{FF2B5EF4-FFF2-40B4-BE49-F238E27FC236}">
                <a16:creationId xmlns:a16="http://schemas.microsoft.com/office/drawing/2014/main" id="{E1C2FBB6-B71A-48B2-9741-0BEFD03DEB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83469" y="8247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384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86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33612-BFA2-49D6-80B6-DF9BCBEBC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DC30CB-CF18-4BA2-96F0-F8675C6D488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evaluating performance of our model's prediction using visualization</a:t>
            </a:r>
          </a:p>
          <a:p>
            <a:r>
              <a:rPr lang="en-US" sz="2000" dirty="0"/>
              <a:t>dotted line represents perfect prediction (actual = predicted)</a:t>
            </a:r>
          </a:p>
          <a:p>
            <a:r>
              <a:rPr lang="en-US" sz="2000" dirty="0"/>
              <a:t>This model shows minimize error</a:t>
            </a:r>
          </a:p>
          <a:p>
            <a:r>
              <a:rPr lang="en-US" sz="2000" dirty="0"/>
              <a:t>Higher Co efficient means fits well</a:t>
            </a:r>
          </a:p>
          <a:p>
            <a:r>
              <a:rPr lang="en-US" sz="2000" dirty="0" err="1"/>
              <a:t>movie_facebook_likes</a:t>
            </a:r>
            <a:r>
              <a:rPr lang="en-US" sz="2000" dirty="0"/>
              <a:t>:  Coefficients:  [1.43867394e-05]</a:t>
            </a:r>
          </a:p>
          <a:p>
            <a:r>
              <a:rPr lang="en-US" sz="2000" dirty="0" err="1"/>
              <a:t>num_voted_users</a:t>
            </a:r>
            <a:r>
              <a:rPr lang="en-US" sz="2000" dirty="0"/>
              <a:t>:  Coefficients:  [3.33886421e-06]</a:t>
            </a:r>
          </a:p>
          <a:p>
            <a:r>
              <a:rPr lang="en-US" sz="2000" dirty="0" err="1"/>
              <a:t>cast_total_facebook_likes</a:t>
            </a:r>
            <a:r>
              <a:rPr lang="en-US" sz="2000" dirty="0"/>
              <a:t>:  Coefficients:  [5.31390516e-06] (Most fitting model)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848E950-72F2-4ED4-9F68-C8B3FF26F5E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72134"/>
            <a:ext cx="5181600" cy="3458320"/>
          </a:xfrm>
        </p:spPr>
      </p:pic>
      <p:pic>
        <p:nvPicPr>
          <p:cNvPr id="10" name="Slide 4_linear reg">
            <a:hlinkClick r:id="" action="ppaction://media"/>
            <a:extLst>
              <a:ext uri="{FF2B5EF4-FFF2-40B4-BE49-F238E27FC236}">
                <a16:creationId xmlns:a16="http://schemas.microsoft.com/office/drawing/2014/main" id="{F3F215F4-98F3-4C62-B66A-985A78B093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rot="237072">
            <a:off x="3805215" y="824705"/>
            <a:ext cx="716659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978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28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005632-2DC7-4027-B234-F2CB07351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using </a:t>
            </a:r>
            <a:r>
              <a:rPr lang="en-US" dirty="0" err="1"/>
              <a:t>Statsmodels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1EC14FE-1C6E-42D0-932C-85A597FE0A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9294" y="1450111"/>
            <a:ext cx="7646228" cy="4843895"/>
          </a:xfr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67CB0F-0216-4A5F-8F47-BAEB005D5A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58922" y="8247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855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9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51AD84-3A9A-4948-93FB-606731E15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using </a:t>
            </a:r>
            <a:r>
              <a:rPr lang="en-US" dirty="0" err="1"/>
              <a:t>Statsmodels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34666-3D63-4EAD-98AE-726AF4746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First model: </a:t>
            </a:r>
            <a:r>
              <a:rPr lang="en-US" dirty="0" err="1"/>
              <a:t>movie_facebook_likes</a:t>
            </a:r>
            <a:endParaRPr lang="en-US" dirty="0"/>
          </a:p>
          <a:p>
            <a:r>
              <a:rPr lang="en-US" dirty="0"/>
              <a:t>Second model: </a:t>
            </a:r>
            <a:r>
              <a:rPr lang="en-US" dirty="0" err="1"/>
              <a:t>num_voted_users</a:t>
            </a:r>
            <a:endParaRPr lang="en-US" dirty="0"/>
          </a:p>
          <a:p>
            <a:r>
              <a:rPr lang="en-US" dirty="0"/>
              <a:t>Third Model: </a:t>
            </a:r>
            <a:r>
              <a:rPr lang="en-US" dirty="0" err="1"/>
              <a:t>cast_total_facebook_likes</a:t>
            </a:r>
            <a:endParaRPr lang="en-US" dirty="0"/>
          </a:p>
          <a:p>
            <a:r>
              <a:rPr lang="en-US" dirty="0"/>
              <a:t>The first model has a R-squared of 0.061.</a:t>
            </a:r>
          </a:p>
          <a:p>
            <a:r>
              <a:rPr lang="en-US" dirty="0"/>
              <a:t>The second model has a R-squared of 0.169.</a:t>
            </a:r>
          </a:p>
          <a:p>
            <a:r>
              <a:rPr lang="en-US" dirty="0"/>
              <a:t>The Third model has a R-squared of 0.007.</a:t>
            </a:r>
          </a:p>
          <a:p>
            <a:r>
              <a:rPr lang="en-US" dirty="0"/>
              <a:t>Based on this analysis, we could confirm that the second model </a:t>
            </a:r>
            <a:r>
              <a:rPr lang="en-US" dirty="0" err="1"/>
              <a:t>model</a:t>
            </a:r>
            <a:r>
              <a:rPr lang="en-US" dirty="0"/>
              <a:t> using </a:t>
            </a:r>
            <a:r>
              <a:rPr lang="en-US" dirty="0" err="1"/>
              <a:t>num_voted_users</a:t>
            </a:r>
            <a:r>
              <a:rPr lang="en-US" dirty="0"/>
              <a:t> is a better model.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slide 7 st">
            <a:hlinkClick r:id="" action="ppaction://media"/>
            <a:extLst>
              <a:ext uri="{FF2B5EF4-FFF2-40B4-BE49-F238E27FC236}">
                <a16:creationId xmlns:a16="http://schemas.microsoft.com/office/drawing/2014/main" id="{CC9E6479-5442-4A69-8913-D23F561E73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77582" y="1027906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38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9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055C60-C4AB-4BF8-BFD8-08E9F52F8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Regression using </a:t>
            </a:r>
            <a:r>
              <a:rPr lang="en-US" dirty="0" err="1"/>
              <a:t>Statsmodels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268A18-A470-48B3-8A13-361E7302F1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first model has an Adjusted R-squared of 0.194, with 95% confidence interval of </a:t>
            </a:r>
            <a:r>
              <a:rPr lang="en-US" dirty="0" err="1"/>
              <a:t>num_critic_for_reviews</a:t>
            </a:r>
            <a:r>
              <a:rPr lang="en-US" dirty="0"/>
              <a:t> between -0.005 and 0.822. This is counterintuitive, since we expect the </a:t>
            </a:r>
            <a:r>
              <a:rPr lang="en-US" dirty="0" err="1"/>
              <a:t>num_critic_for_reviews</a:t>
            </a:r>
            <a:r>
              <a:rPr lang="en-US" dirty="0"/>
              <a:t> value to be positive. This is due to a multicollinearity between the variables.</a:t>
            </a:r>
          </a:p>
          <a:p>
            <a:r>
              <a:rPr lang="en-US" dirty="0"/>
              <a:t>The second model has an Adjusted R-squared of 0.202, and the last model an Adjusted R-squared of 0.037.</a:t>
            </a:r>
          </a:p>
          <a:p>
            <a:r>
              <a:rPr lang="en-US" dirty="0"/>
              <a:t>Based on this analysis, we could confirm that the second model using </a:t>
            </a:r>
            <a:r>
              <a:rPr lang="en-US" dirty="0" err="1"/>
              <a:t>aspect_ratio</a:t>
            </a:r>
            <a:r>
              <a:rPr lang="en-US" dirty="0"/>
              <a:t> and </a:t>
            </a:r>
            <a:r>
              <a:rPr lang="en-US" dirty="0" err="1"/>
              <a:t>num_voted_users</a:t>
            </a:r>
            <a:r>
              <a:rPr lang="en-US" dirty="0"/>
              <a:t> is the best model for predicting movie's success.</a:t>
            </a:r>
          </a:p>
        </p:txBody>
      </p:sp>
      <p:pic>
        <p:nvPicPr>
          <p:cNvPr id="4" name="8_stat">
            <a:hlinkClick r:id="" action="ppaction://media"/>
            <a:extLst>
              <a:ext uri="{FF2B5EF4-FFF2-40B4-BE49-F238E27FC236}">
                <a16:creationId xmlns:a16="http://schemas.microsoft.com/office/drawing/2014/main" id="{64CF1C52-D84A-4651-A9A6-72D28E3D4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48574" y="90004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7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59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0C9D2-A037-472C-85E6-22BC7F391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RandormForestRegressor</a:t>
            </a:r>
            <a:r>
              <a:rPr lang="en-US" dirty="0"/>
              <a:t> for 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696B1-FADD-4FB1-9034-2CB3263AD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Top Variable</a:t>
            </a:r>
          </a:p>
          <a:p>
            <a:r>
              <a:rPr lang="en-US" dirty="0"/>
              <a:t>'</a:t>
            </a:r>
            <a:r>
              <a:rPr lang="en-US" dirty="0" err="1"/>
              <a:t>aspect_ratio</a:t>
            </a:r>
            <a:r>
              <a:rPr lang="en-US" dirty="0"/>
              <a:t>'</a:t>
            </a:r>
          </a:p>
          <a:p>
            <a:r>
              <a:rPr lang="en-US" dirty="0"/>
              <a:t>'</a:t>
            </a:r>
            <a:r>
              <a:rPr lang="en-US" dirty="0" err="1"/>
              <a:t>facenumber_in_poster</a:t>
            </a:r>
            <a:r>
              <a:rPr lang="en-US" dirty="0"/>
              <a:t>'</a:t>
            </a:r>
          </a:p>
          <a:p>
            <a:r>
              <a:rPr lang="en-US" dirty="0"/>
              <a:t>'</a:t>
            </a:r>
            <a:r>
              <a:rPr lang="en-US" dirty="0" err="1"/>
              <a:t>movie_facebook_likes</a:t>
            </a:r>
            <a:r>
              <a:rPr lang="en-US" dirty="0"/>
              <a:t>'</a:t>
            </a:r>
          </a:p>
        </p:txBody>
      </p:sp>
    </p:spTree>
    <p:extLst>
      <p:ext uri="{BB962C8B-B14F-4D97-AF65-F5344CB8AC3E}">
        <p14:creationId xmlns:p14="http://schemas.microsoft.com/office/powerpoint/2010/main" val="3205038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1041</Words>
  <Application>Microsoft Office PowerPoint</Application>
  <PresentationFormat>Widescreen</PresentationFormat>
  <Paragraphs>112</Paragraphs>
  <Slides>20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Final Project</vt:lpstr>
      <vt:lpstr>Project: Analysis on Movie Success Based on IMDB dataset</vt:lpstr>
      <vt:lpstr>Final Outcome:</vt:lpstr>
      <vt:lpstr>Regression Analysis </vt:lpstr>
      <vt:lpstr>Outcome:</vt:lpstr>
      <vt:lpstr>Regression using Statsmodels </vt:lpstr>
      <vt:lpstr>Regression using Statsmodels</vt:lpstr>
      <vt:lpstr>Multiple Regression using Statsmodels</vt:lpstr>
      <vt:lpstr>RandormForestRegressor for Feature Selection</vt:lpstr>
      <vt:lpstr>Prediction Based on RandomForestRegressor for Feature Selection</vt:lpstr>
      <vt:lpstr>Classification</vt:lpstr>
      <vt:lpstr>Findings from decision tree model</vt:lpstr>
      <vt:lpstr>Model evaluation with valdation</vt:lpstr>
      <vt:lpstr>PowerPoint Presentation</vt:lpstr>
      <vt:lpstr>PowerPoint Presentation</vt:lpstr>
      <vt:lpstr>Model Building &amp; Validation with "Feature Selection" </vt:lpstr>
      <vt:lpstr>Conclusion on Classification</vt:lpstr>
      <vt:lpstr>conclusion on cluster Analysis </vt:lpstr>
      <vt:lpstr>Final Recommendation: 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Maitri prajapati</dc:creator>
  <cp:lastModifiedBy>Maitri prajapati</cp:lastModifiedBy>
  <cp:revision>42</cp:revision>
  <dcterms:created xsi:type="dcterms:W3CDTF">2018-12-05T21:50:19Z</dcterms:created>
  <dcterms:modified xsi:type="dcterms:W3CDTF">2018-12-06T02:31:06Z</dcterms:modified>
</cp:coreProperties>
</file>

<file path=docProps/thumbnail.jpeg>
</file>